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70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748" y="1642348"/>
            <a:ext cx="4944904" cy="494490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980242"/>
            <a:ext cx="7627382" cy="39343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44"/>
              </a:lnSpc>
              <a:buNone/>
            </a:pPr>
            <a:r>
              <a:rPr lang="en-US" sz="6195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 Basket Analysis: A Powerful Tool for Businesses</a:t>
            </a:r>
            <a:endParaRPr lang="en-US" sz="6195" dirty="0"/>
          </a:p>
        </p:txBody>
      </p:sp>
      <p:sp>
        <p:nvSpPr>
          <p:cNvPr id="7" name="Text 2"/>
          <p:cNvSpPr/>
          <p:nvPr/>
        </p:nvSpPr>
        <p:spPr>
          <a:xfrm>
            <a:off x="758309" y="5239464"/>
            <a:ext cx="762738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basket analysis is a data mining technique that helps businesses understand the relationship between products purchased by customers. It's like deciphering a customer's shopping cart to discover hidden patterns and connections.</a:t>
            </a:r>
          </a:p>
          <a:p>
            <a:pPr marL="0" indent="0">
              <a:lnSpc>
                <a:spcPts val="2730"/>
              </a:lnSpc>
              <a:buNone/>
            </a:pPr>
            <a:endParaRPr lang="en-US" sz="1706" dirty="0">
              <a:solidFill>
                <a:srgbClr val="FFE5E5"/>
              </a:solidFill>
              <a:latin typeface="DM Sans" pitchFamily="34" charset="0"/>
              <a:ea typeface="DM Sans" pitchFamily="34" charset="-122"/>
            </a:endParaRPr>
          </a:p>
          <a:p>
            <a:pPr marL="0" indent="0">
              <a:lnSpc>
                <a:spcPts val="2730"/>
              </a:lnSpc>
              <a:buNone/>
            </a:pPr>
            <a:endParaRPr lang="en-US" sz="1706" dirty="0">
              <a:solidFill>
                <a:srgbClr val="FFE5E5"/>
              </a:solidFill>
              <a:latin typeface="DM Sans" pitchFamily="34" charset="0"/>
              <a:ea typeface="DM Sans" pitchFamily="34" charset="-122"/>
            </a:endParaRPr>
          </a:p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</a:rPr>
              <a:t>            A.UMAR(192210097)</a:t>
            </a:r>
          </a:p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</a:rPr>
              <a:t> P.TEJASURYAPRAKASH(192211810)</a:t>
            </a:r>
          </a:p>
        </p:txBody>
      </p:sp>
      <p:sp>
        <p:nvSpPr>
          <p:cNvPr id="8" name="Shape 3"/>
          <p:cNvSpPr/>
          <p:nvPr/>
        </p:nvSpPr>
        <p:spPr>
          <a:xfrm>
            <a:off x="758309" y="6886218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6518F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213128" y="6870025"/>
            <a:ext cx="2933938" cy="3792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86"/>
              </a:lnSpc>
              <a:buNone/>
            </a:pPr>
            <a:endParaRPr lang="en-US" sz="21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45" y="2708553"/>
            <a:ext cx="4999911" cy="281249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7080" y="1167408"/>
            <a:ext cx="7782639" cy="12794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38"/>
              </a:lnSpc>
              <a:buNone/>
            </a:pPr>
            <a:r>
              <a:rPr lang="en-US" sz="403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Customer Purchasing Patterns</a:t>
            </a:r>
            <a:endParaRPr lang="en-US" sz="4030" dirty="0"/>
          </a:p>
        </p:txBody>
      </p:sp>
      <p:sp>
        <p:nvSpPr>
          <p:cNvPr id="7" name="Shape 2"/>
          <p:cNvSpPr/>
          <p:nvPr/>
        </p:nvSpPr>
        <p:spPr>
          <a:xfrm>
            <a:off x="6167080" y="2957274"/>
            <a:ext cx="437555" cy="43755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295549" y="3022521"/>
            <a:ext cx="180618" cy="307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241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18" dirty="0"/>
          </a:p>
        </p:txBody>
      </p:sp>
      <p:sp>
        <p:nvSpPr>
          <p:cNvPr id="9" name="Text 4"/>
          <p:cNvSpPr/>
          <p:nvPr/>
        </p:nvSpPr>
        <p:spPr>
          <a:xfrm>
            <a:off x="6799064" y="2957274"/>
            <a:ext cx="3162181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201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Frequent Combinations</a:t>
            </a:r>
            <a:endParaRPr lang="en-US" sz="2015" dirty="0"/>
          </a:p>
        </p:txBody>
      </p:sp>
      <p:sp>
        <p:nvSpPr>
          <p:cNvPr id="10" name="Text 5"/>
          <p:cNvSpPr/>
          <p:nvPr/>
        </p:nvSpPr>
        <p:spPr>
          <a:xfrm>
            <a:off x="6799064" y="3713798"/>
            <a:ext cx="3162181" cy="933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1"/>
              </a:lnSpc>
              <a:buNone/>
            </a:pPr>
            <a:r>
              <a:rPr lang="en-US" sz="1532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products often bought together, revealing customer preferences and shopping habits.</a:t>
            </a:r>
            <a:endParaRPr lang="en-US" sz="1532" dirty="0"/>
          </a:p>
        </p:txBody>
      </p:sp>
      <p:sp>
        <p:nvSpPr>
          <p:cNvPr id="11" name="Shape 6"/>
          <p:cNvSpPr/>
          <p:nvPr/>
        </p:nvSpPr>
        <p:spPr>
          <a:xfrm>
            <a:off x="10155674" y="2957274"/>
            <a:ext cx="437555" cy="43755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246162" y="3022521"/>
            <a:ext cx="256461" cy="307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241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18" dirty="0"/>
          </a:p>
        </p:txBody>
      </p:sp>
      <p:sp>
        <p:nvSpPr>
          <p:cNvPr id="13" name="Text 8"/>
          <p:cNvSpPr/>
          <p:nvPr/>
        </p:nvSpPr>
        <p:spPr>
          <a:xfrm>
            <a:off x="10787658" y="2957274"/>
            <a:ext cx="3162181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201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Associations and Correlations</a:t>
            </a:r>
            <a:endParaRPr lang="en-US" sz="2015" dirty="0"/>
          </a:p>
        </p:txBody>
      </p:sp>
      <p:sp>
        <p:nvSpPr>
          <p:cNvPr id="14" name="Text 9"/>
          <p:cNvSpPr/>
          <p:nvPr/>
        </p:nvSpPr>
        <p:spPr>
          <a:xfrm>
            <a:off x="10787658" y="3713798"/>
            <a:ext cx="3162181" cy="1244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1"/>
              </a:lnSpc>
              <a:buNone/>
            </a:pPr>
            <a:r>
              <a:rPr lang="en-US" sz="1532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Discover statistically significant relationships between products, highlighting potential dependencies.</a:t>
            </a:r>
            <a:endParaRPr lang="en-US" sz="1532" dirty="0"/>
          </a:p>
        </p:txBody>
      </p:sp>
      <p:sp>
        <p:nvSpPr>
          <p:cNvPr id="15" name="Shape 10"/>
          <p:cNvSpPr/>
          <p:nvPr/>
        </p:nvSpPr>
        <p:spPr>
          <a:xfrm>
            <a:off x="6167080" y="5371862"/>
            <a:ext cx="437555" cy="43755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250543" y="5437108"/>
            <a:ext cx="270629" cy="307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241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18" dirty="0"/>
          </a:p>
        </p:txBody>
      </p:sp>
      <p:sp>
        <p:nvSpPr>
          <p:cNvPr id="17" name="Text 12"/>
          <p:cNvSpPr/>
          <p:nvPr/>
        </p:nvSpPr>
        <p:spPr>
          <a:xfrm>
            <a:off x="6799064" y="5371862"/>
            <a:ext cx="255924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201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Affinity</a:t>
            </a:r>
            <a:endParaRPr lang="en-US" sz="2015" dirty="0"/>
          </a:p>
        </p:txBody>
      </p:sp>
      <p:sp>
        <p:nvSpPr>
          <p:cNvPr id="18" name="Text 13"/>
          <p:cNvSpPr/>
          <p:nvPr/>
        </p:nvSpPr>
        <p:spPr>
          <a:xfrm>
            <a:off x="6799064" y="5808464"/>
            <a:ext cx="3162181" cy="12449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1"/>
              </a:lnSpc>
              <a:buNone/>
            </a:pPr>
            <a:r>
              <a:rPr lang="en-US" sz="1532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how products influence each other's purchase likelihood, providing insights into customer decision-making.</a:t>
            </a:r>
            <a:endParaRPr lang="en-US" sz="1532" dirty="0"/>
          </a:p>
        </p:txBody>
      </p:sp>
      <p:sp>
        <p:nvSpPr>
          <p:cNvPr id="19" name="Shape 14"/>
          <p:cNvSpPr/>
          <p:nvPr/>
        </p:nvSpPr>
        <p:spPr>
          <a:xfrm>
            <a:off x="10155674" y="5371862"/>
            <a:ext cx="437555" cy="43755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232588" y="5437108"/>
            <a:ext cx="283726" cy="307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2418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418" dirty="0"/>
          </a:p>
        </p:txBody>
      </p:sp>
      <p:sp>
        <p:nvSpPr>
          <p:cNvPr id="21" name="Text 16"/>
          <p:cNvSpPr/>
          <p:nvPr/>
        </p:nvSpPr>
        <p:spPr>
          <a:xfrm>
            <a:off x="10787658" y="5371862"/>
            <a:ext cx="3162181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2015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Segmentation</a:t>
            </a:r>
            <a:endParaRPr lang="en-US" sz="2015" dirty="0"/>
          </a:p>
        </p:txBody>
      </p:sp>
      <p:sp>
        <p:nvSpPr>
          <p:cNvPr id="22" name="Text 17"/>
          <p:cNvSpPr/>
          <p:nvPr/>
        </p:nvSpPr>
        <p:spPr>
          <a:xfrm>
            <a:off x="10787658" y="6128385"/>
            <a:ext cx="3162181" cy="933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1"/>
              </a:lnSpc>
              <a:buNone/>
            </a:pPr>
            <a:r>
              <a:rPr lang="en-US" sz="1532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 customers based on their purchasing patterns, enabling targeted marketing campaigns.</a:t>
            </a:r>
            <a:endParaRPr lang="en-US" sz="15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867" y="1932861"/>
            <a:ext cx="4944666" cy="43637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1076206"/>
            <a:ext cx="7627382" cy="21381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Identifying Associations and Correlations</a:t>
            </a:r>
            <a:endParaRPr lang="en-US" sz="4489" dirty="0"/>
          </a:p>
        </p:txBody>
      </p:sp>
      <p:sp>
        <p:nvSpPr>
          <p:cNvPr id="6" name="Shape 2"/>
          <p:cNvSpPr/>
          <p:nvPr/>
        </p:nvSpPr>
        <p:spPr>
          <a:xfrm>
            <a:off x="758309" y="3539252"/>
            <a:ext cx="7627382" cy="3614023"/>
          </a:xfrm>
          <a:prstGeom prst="roundRect">
            <a:avLst>
              <a:gd name="adj" fmla="val 25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65929" y="3546872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82504" y="3684389"/>
            <a:ext cx="3369112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Association Rule</a:t>
            </a:r>
            <a:endParaRPr lang="en-US" sz="1706" dirty="0"/>
          </a:p>
        </p:txBody>
      </p:sp>
      <p:sp>
        <p:nvSpPr>
          <p:cNvPr id="9" name="Text 5"/>
          <p:cNvSpPr/>
          <p:nvPr/>
        </p:nvSpPr>
        <p:spPr>
          <a:xfrm>
            <a:off x="4792385" y="3684389"/>
            <a:ext cx="3369112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Description</a:t>
            </a:r>
            <a:endParaRPr lang="en-US" sz="1706" dirty="0"/>
          </a:p>
        </p:txBody>
      </p:sp>
      <p:sp>
        <p:nvSpPr>
          <p:cNvPr id="10" name="Shape 6"/>
          <p:cNvSpPr/>
          <p:nvPr/>
        </p:nvSpPr>
        <p:spPr>
          <a:xfrm>
            <a:off x="765929" y="4168616"/>
            <a:ext cx="7612142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82504" y="4306133"/>
            <a:ext cx="3369112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a customer buys bread, they are likely to buy milk.</a:t>
            </a:r>
            <a:endParaRPr lang="en-US" sz="1706" dirty="0"/>
          </a:p>
        </p:txBody>
      </p:sp>
      <p:sp>
        <p:nvSpPr>
          <p:cNvPr id="12" name="Text 8"/>
          <p:cNvSpPr/>
          <p:nvPr/>
        </p:nvSpPr>
        <p:spPr>
          <a:xfrm>
            <a:off x="4792385" y="4306133"/>
            <a:ext cx="3369112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strong correlation suggests that bread and milk are frequently purchased together.</a:t>
            </a:r>
            <a:endParaRPr lang="en-US" sz="1706" dirty="0"/>
          </a:p>
        </p:txBody>
      </p:sp>
      <p:sp>
        <p:nvSpPr>
          <p:cNvPr id="13" name="Shape 9"/>
          <p:cNvSpPr/>
          <p:nvPr/>
        </p:nvSpPr>
        <p:spPr>
          <a:xfrm>
            <a:off x="765929" y="5483781"/>
            <a:ext cx="7612142" cy="16618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82504" y="5621298"/>
            <a:ext cx="3369112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who purchase coffee also tend to buy sugar.</a:t>
            </a:r>
            <a:endParaRPr lang="en-US" sz="1706" dirty="0"/>
          </a:p>
        </p:txBody>
      </p:sp>
      <p:sp>
        <p:nvSpPr>
          <p:cNvPr id="15" name="Text 11"/>
          <p:cNvSpPr/>
          <p:nvPr/>
        </p:nvSpPr>
        <p:spPr>
          <a:xfrm>
            <a:off x="4792385" y="5621298"/>
            <a:ext cx="336911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association indicates a common buying pattern, suggesting a relationship between coffee and sugar.</a:t>
            </a:r>
            <a:endParaRPr lang="en-US" sz="170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237065"/>
            <a:ext cx="570309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Association Rule</a:t>
            </a:r>
            <a:endParaRPr lang="en-US" sz="4489" dirty="0"/>
          </a:p>
        </p:txBody>
      </p:sp>
      <p:sp>
        <p:nvSpPr>
          <p:cNvPr id="5" name="Text 2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Antecedent</a:t>
            </a:r>
            <a:endParaRPr lang="en-US" sz="2245" dirty="0"/>
          </a:p>
        </p:txBody>
      </p:sp>
      <p:sp>
        <p:nvSpPr>
          <p:cNvPr id="6" name="Text 3"/>
          <p:cNvSpPr/>
          <p:nvPr/>
        </p:nvSpPr>
        <p:spPr>
          <a:xfrm>
            <a:off x="758309" y="4064079"/>
            <a:ext cx="4018359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antecedent represents the product or set of products that trigger the rule</a:t>
            </a:r>
            <a:endParaRPr lang="en-US" sz="1706" dirty="0"/>
          </a:p>
        </p:txBody>
      </p:sp>
      <p:sp>
        <p:nvSpPr>
          <p:cNvPr id="7" name="Text 4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Consequent</a:t>
            </a:r>
            <a:endParaRPr lang="en-US" sz="2245" dirty="0"/>
          </a:p>
        </p:txBody>
      </p:sp>
      <p:sp>
        <p:nvSpPr>
          <p:cNvPr id="8" name="Text 5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consequent represents the product or set of products likely to be purchased given the antecedent</a:t>
            </a:r>
            <a:endParaRPr lang="en-US" sz="1706" dirty="0"/>
          </a:p>
        </p:txBody>
      </p:sp>
      <p:sp>
        <p:nvSpPr>
          <p:cNvPr id="9" name="Text 6"/>
          <p:cNvSpPr/>
          <p:nvPr/>
        </p:nvSpPr>
        <p:spPr>
          <a:xfrm>
            <a:off x="9867543" y="3491270"/>
            <a:ext cx="3273147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Confidence and Lift</a:t>
            </a:r>
            <a:endParaRPr lang="en-US" sz="2245" dirty="0"/>
          </a:p>
        </p:txBody>
      </p:sp>
      <p:sp>
        <p:nvSpPr>
          <p:cNvPr id="10" name="Text 7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Confidence measures the probability of the consequent being purchased given the antecedent. Lift measures the strength of the association rule compared to chance</a:t>
            </a:r>
            <a:endParaRPr lang="en-US" sz="170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98" y="591383"/>
            <a:ext cx="4982885" cy="70467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91131" y="553879"/>
            <a:ext cx="7734538" cy="1987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16"/>
              </a:lnSpc>
              <a:buNone/>
            </a:pPr>
            <a:r>
              <a:rPr lang="en-US" sz="417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Optimizing Product Placement and Merchandising</a:t>
            </a:r>
            <a:endParaRPr lang="en-US" sz="4173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131" y="2842855"/>
            <a:ext cx="1006793" cy="161091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499866" y="3044190"/>
            <a:ext cx="3027997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Placement</a:t>
            </a:r>
            <a:endParaRPr lang="en-US" sz="2086" dirty="0"/>
          </a:p>
        </p:txBody>
      </p:sp>
      <p:sp>
        <p:nvSpPr>
          <p:cNvPr id="9" name="Text 3"/>
          <p:cNvSpPr/>
          <p:nvPr/>
        </p:nvSpPr>
        <p:spPr>
          <a:xfrm>
            <a:off x="7499866" y="3496032"/>
            <a:ext cx="6425803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7"/>
              </a:lnSpc>
              <a:buNone/>
            </a:pPr>
            <a:r>
              <a:rPr lang="en-US" sz="158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Place related products together, maximizing cross-selling opportunities.</a:t>
            </a:r>
            <a:endParaRPr lang="en-US" sz="158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131" y="4453771"/>
            <a:ext cx="1006793" cy="161091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499866" y="4655106"/>
            <a:ext cx="3547824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Shelf Space Allocation</a:t>
            </a:r>
            <a:endParaRPr lang="en-US" sz="2086" dirty="0"/>
          </a:p>
        </p:txBody>
      </p:sp>
      <p:sp>
        <p:nvSpPr>
          <p:cNvPr id="12" name="Text 5"/>
          <p:cNvSpPr/>
          <p:nvPr/>
        </p:nvSpPr>
        <p:spPr>
          <a:xfrm>
            <a:off x="7499866" y="5106948"/>
            <a:ext cx="642580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7"/>
              </a:lnSpc>
              <a:buNone/>
            </a:pPr>
            <a:r>
              <a:rPr lang="en-US" sz="158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shelf space based on product popularity and profitability.</a:t>
            </a:r>
            <a:endParaRPr lang="en-US" sz="158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131" y="6064687"/>
            <a:ext cx="1006793" cy="161091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499866" y="6266021"/>
            <a:ext cx="4090392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Merchandising Strategies</a:t>
            </a:r>
            <a:endParaRPr lang="en-US" sz="2086" dirty="0"/>
          </a:p>
        </p:txBody>
      </p:sp>
      <p:sp>
        <p:nvSpPr>
          <p:cNvPr id="15" name="Text 7"/>
          <p:cNvSpPr/>
          <p:nvPr/>
        </p:nvSpPr>
        <p:spPr>
          <a:xfrm>
            <a:off x="7499866" y="6717863"/>
            <a:ext cx="6425803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7"/>
              </a:lnSpc>
              <a:buNone/>
            </a:pPr>
            <a:r>
              <a:rPr lang="en-US" sz="158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effective merchandising techniques to influence customer purchasing decisions.</a:t>
            </a:r>
            <a:endParaRPr lang="en-US" sz="15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717" y="2428518"/>
            <a:ext cx="5058847" cy="337256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98646" y="1026795"/>
            <a:ext cx="7946708" cy="11253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30"/>
              </a:lnSpc>
              <a:buNone/>
            </a:pPr>
            <a:r>
              <a:rPr lang="en-US" sz="354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Enhancing Cross-Selling and Upselling Strategies</a:t>
            </a:r>
            <a:endParaRPr lang="en-US" sz="354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6" y="2408634"/>
            <a:ext cx="427553" cy="42755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98646" y="3007162"/>
            <a:ext cx="2250638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Cross-Selling</a:t>
            </a:r>
            <a:endParaRPr lang="en-US" sz="1772" dirty="0"/>
          </a:p>
        </p:txBody>
      </p:sp>
      <p:sp>
        <p:nvSpPr>
          <p:cNvPr id="9" name="Text 3"/>
          <p:cNvSpPr/>
          <p:nvPr/>
        </p:nvSpPr>
        <p:spPr>
          <a:xfrm>
            <a:off x="598646" y="3390900"/>
            <a:ext cx="7946708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5"/>
              </a:lnSpc>
              <a:buNone/>
            </a:pPr>
            <a:r>
              <a:rPr lang="en-US" sz="1347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complementary products during checkout, increasing average transaction value.</a:t>
            </a:r>
            <a:endParaRPr lang="en-US" sz="1347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46" y="4177665"/>
            <a:ext cx="427553" cy="42755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98646" y="4776192"/>
            <a:ext cx="2250638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Upselling</a:t>
            </a:r>
            <a:endParaRPr lang="en-US" sz="1772" dirty="0"/>
          </a:p>
        </p:txBody>
      </p:sp>
      <p:sp>
        <p:nvSpPr>
          <p:cNvPr id="12" name="Text 5"/>
          <p:cNvSpPr/>
          <p:nvPr/>
        </p:nvSpPr>
        <p:spPr>
          <a:xfrm>
            <a:off x="598646" y="5159931"/>
            <a:ext cx="7946708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5"/>
              </a:lnSpc>
              <a:buNone/>
            </a:pPr>
            <a:r>
              <a:rPr lang="en-US" sz="1347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Suggest premium or higher-value alternatives to increase sales revenue.</a:t>
            </a:r>
            <a:endParaRPr lang="en-US" sz="1347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46" y="5946696"/>
            <a:ext cx="427553" cy="42755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98646" y="6545223"/>
            <a:ext cx="337435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Personalized Promotions</a:t>
            </a:r>
            <a:endParaRPr lang="en-US" sz="1772" dirty="0"/>
          </a:p>
        </p:txBody>
      </p:sp>
      <p:sp>
        <p:nvSpPr>
          <p:cNvPr id="15" name="Text 7"/>
          <p:cNvSpPr/>
          <p:nvPr/>
        </p:nvSpPr>
        <p:spPr>
          <a:xfrm>
            <a:off x="598646" y="6928961"/>
            <a:ext cx="7946708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5"/>
              </a:lnSpc>
              <a:buNone/>
            </a:pPr>
            <a:r>
              <a:rPr lang="en-US" sz="1347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targeted promotions based on customer purchase history, driving engagement.</a:t>
            </a:r>
            <a:endParaRPr lang="en-US" sz="134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793" y="2557343"/>
            <a:ext cx="4986814" cy="311681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9373" y="549473"/>
            <a:ext cx="7745254" cy="1972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76"/>
              </a:lnSpc>
              <a:buNone/>
            </a:pPr>
            <a:r>
              <a:rPr lang="en-US" sz="414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Leveraging Data-Driven Insights for Targeted Marketing</a:t>
            </a:r>
            <a:endParaRPr lang="en-US" sz="4141" dirty="0"/>
          </a:p>
        </p:txBody>
      </p:sp>
      <p:sp>
        <p:nvSpPr>
          <p:cNvPr id="7" name="Shape 2"/>
          <p:cNvSpPr/>
          <p:nvPr/>
        </p:nvSpPr>
        <p:spPr>
          <a:xfrm>
            <a:off x="986671" y="2821186"/>
            <a:ext cx="24884" cy="4860846"/>
          </a:xfrm>
          <a:prstGeom prst="roundRect">
            <a:avLst>
              <a:gd name="adj" fmla="val 337271"/>
            </a:avLst>
          </a:prstGeom>
          <a:solidFill>
            <a:srgbClr val="8D2424"/>
          </a:solidFill>
          <a:ln/>
        </p:spPr>
      </p:sp>
      <p:sp>
        <p:nvSpPr>
          <p:cNvPr id="8" name="Shape 3"/>
          <p:cNvSpPr/>
          <p:nvPr/>
        </p:nvSpPr>
        <p:spPr>
          <a:xfrm>
            <a:off x="1223843" y="3258324"/>
            <a:ext cx="699373" cy="24884"/>
          </a:xfrm>
          <a:prstGeom prst="roundRect">
            <a:avLst>
              <a:gd name="adj" fmla="val 337271"/>
            </a:avLst>
          </a:prstGeom>
          <a:solidFill>
            <a:srgbClr val="8D2424"/>
          </a:solidFill>
          <a:ln/>
        </p:spPr>
      </p:sp>
      <p:sp>
        <p:nvSpPr>
          <p:cNvPr id="9" name="Shape 4"/>
          <p:cNvSpPr/>
          <p:nvPr/>
        </p:nvSpPr>
        <p:spPr>
          <a:xfrm>
            <a:off x="774263" y="3045976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906304" y="3113008"/>
            <a:ext cx="185499" cy="315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4"/>
              </a:lnSpc>
              <a:buNone/>
            </a:pPr>
            <a:r>
              <a:rPr lang="en-US" sz="248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84" dirty="0"/>
          </a:p>
        </p:txBody>
      </p:sp>
      <p:sp>
        <p:nvSpPr>
          <p:cNvPr id="11" name="Text 6"/>
          <p:cNvSpPr/>
          <p:nvPr/>
        </p:nvSpPr>
        <p:spPr>
          <a:xfrm>
            <a:off x="2098000" y="3020973"/>
            <a:ext cx="3846909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8"/>
              </a:lnSpc>
              <a:buNone/>
            </a:pPr>
            <a:r>
              <a:rPr lang="en-US" sz="207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Segmentation</a:t>
            </a:r>
            <a:endParaRPr lang="en-US" sz="2070" dirty="0"/>
          </a:p>
        </p:txBody>
      </p:sp>
      <p:sp>
        <p:nvSpPr>
          <p:cNvPr id="12" name="Text 7"/>
          <p:cNvSpPr/>
          <p:nvPr/>
        </p:nvSpPr>
        <p:spPr>
          <a:xfrm>
            <a:off x="2098000" y="3469362"/>
            <a:ext cx="6346627" cy="6391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7"/>
              </a:lnSpc>
              <a:buNone/>
            </a:pPr>
            <a:r>
              <a:rPr lang="en-US" sz="157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customer groups based on their purchasing patterns, enabling personalized marketing.</a:t>
            </a:r>
            <a:endParaRPr lang="en-US" sz="1573" dirty="0"/>
          </a:p>
        </p:txBody>
      </p:sp>
      <p:sp>
        <p:nvSpPr>
          <p:cNvPr id="13" name="Shape 8"/>
          <p:cNvSpPr/>
          <p:nvPr/>
        </p:nvSpPr>
        <p:spPr>
          <a:xfrm>
            <a:off x="1223843" y="4945201"/>
            <a:ext cx="699373" cy="24884"/>
          </a:xfrm>
          <a:prstGeom prst="roundRect">
            <a:avLst>
              <a:gd name="adj" fmla="val 337271"/>
            </a:avLst>
          </a:prstGeom>
          <a:solidFill>
            <a:srgbClr val="8D2424"/>
          </a:solidFill>
          <a:ln/>
        </p:spPr>
      </p:sp>
      <p:sp>
        <p:nvSpPr>
          <p:cNvPr id="14" name="Shape 9"/>
          <p:cNvSpPr/>
          <p:nvPr/>
        </p:nvSpPr>
        <p:spPr>
          <a:xfrm>
            <a:off x="774263" y="4732853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867370" y="4799886"/>
            <a:ext cx="263366" cy="315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4"/>
              </a:lnSpc>
              <a:buNone/>
            </a:pPr>
            <a:r>
              <a:rPr lang="en-US" sz="248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84" dirty="0"/>
          </a:p>
        </p:txBody>
      </p:sp>
      <p:sp>
        <p:nvSpPr>
          <p:cNvPr id="16" name="Text 11"/>
          <p:cNvSpPr/>
          <p:nvPr/>
        </p:nvSpPr>
        <p:spPr>
          <a:xfrm>
            <a:off x="2098000" y="4707850"/>
            <a:ext cx="4930021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8"/>
              </a:lnSpc>
              <a:buNone/>
            </a:pPr>
            <a:r>
              <a:rPr lang="en-US" sz="207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Targeted Marketing Campaigns</a:t>
            </a:r>
            <a:endParaRPr lang="en-US" sz="2070" dirty="0"/>
          </a:p>
        </p:txBody>
      </p:sp>
      <p:sp>
        <p:nvSpPr>
          <p:cNvPr id="17" name="Text 12"/>
          <p:cNvSpPr/>
          <p:nvPr/>
        </p:nvSpPr>
        <p:spPr>
          <a:xfrm>
            <a:off x="2098000" y="5156240"/>
            <a:ext cx="6346627" cy="6391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7"/>
              </a:lnSpc>
              <a:buNone/>
            </a:pPr>
            <a:r>
              <a:rPr lang="en-US" sz="157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tailored marketing messages and promotions for specific customer segments.</a:t>
            </a:r>
            <a:endParaRPr lang="en-US" sz="1573" dirty="0"/>
          </a:p>
        </p:txBody>
      </p:sp>
      <p:sp>
        <p:nvSpPr>
          <p:cNvPr id="18" name="Shape 13"/>
          <p:cNvSpPr/>
          <p:nvPr/>
        </p:nvSpPr>
        <p:spPr>
          <a:xfrm>
            <a:off x="1223843" y="6632079"/>
            <a:ext cx="699373" cy="24884"/>
          </a:xfrm>
          <a:prstGeom prst="roundRect">
            <a:avLst>
              <a:gd name="adj" fmla="val 337271"/>
            </a:avLst>
          </a:prstGeom>
          <a:solidFill>
            <a:srgbClr val="8D2424"/>
          </a:solidFill>
          <a:ln/>
        </p:spPr>
      </p:sp>
      <p:sp>
        <p:nvSpPr>
          <p:cNvPr id="19" name="Shape 14"/>
          <p:cNvSpPr/>
          <p:nvPr/>
        </p:nvSpPr>
        <p:spPr>
          <a:xfrm>
            <a:off x="774263" y="6419731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860108" y="6486763"/>
            <a:ext cx="277892" cy="315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4"/>
              </a:lnSpc>
              <a:buNone/>
            </a:pPr>
            <a:r>
              <a:rPr lang="en-US" sz="248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84" dirty="0"/>
          </a:p>
        </p:txBody>
      </p:sp>
      <p:sp>
        <p:nvSpPr>
          <p:cNvPr id="21" name="Text 16"/>
          <p:cNvSpPr/>
          <p:nvPr/>
        </p:nvSpPr>
        <p:spPr>
          <a:xfrm>
            <a:off x="2098000" y="6394728"/>
            <a:ext cx="366998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8"/>
              </a:lnSpc>
              <a:buNone/>
            </a:pPr>
            <a:r>
              <a:rPr lang="en-US" sz="207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Campaign Optimization</a:t>
            </a:r>
            <a:endParaRPr lang="en-US" sz="2070" dirty="0"/>
          </a:p>
        </p:txBody>
      </p:sp>
      <p:sp>
        <p:nvSpPr>
          <p:cNvPr id="22" name="Text 17"/>
          <p:cNvSpPr/>
          <p:nvPr/>
        </p:nvSpPr>
        <p:spPr>
          <a:xfrm>
            <a:off x="2098000" y="6843117"/>
            <a:ext cx="6346627" cy="6391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7"/>
              </a:lnSpc>
              <a:buNone/>
            </a:pPr>
            <a:r>
              <a:rPr lang="en-US" sz="157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campaign performance and adjust strategies based on data-driven insights.</a:t>
            </a:r>
            <a:endParaRPr lang="en-US" sz="157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48" y="2258378"/>
            <a:ext cx="4944785" cy="37127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Key Takeaways</a:t>
            </a:r>
            <a:endParaRPr lang="en-US" sz="4489" dirty="0"/>
          </a:p>
        </p:txBody>
      </p:sp>
      <p:sp>
        <p:nvSpPr>
          <p:cNvPr id="7" name="Text 2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basket analysis provides invaluable insights into customer behavior, enabling businesses to optimize operations, enhance marketing strategies, and boost profitability.</a:t>
            </a:r>
            <a:endParaRPr lang="en-US" sz="170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415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2</cp:revision>
  <dcterms:created xsi:type="dcterms:W3CDTF">2024-07-24T04:16:57Z</dcterms:created>
  <dcterms:modified xsi:type="dcterms:W3CDTF">2024-07-24T04:21:14Z</dcterms:modified>
</cp:coreProperties>
</file>